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84" r:id="rId3"/>
    <p:sldId id="274" r:id="rId4"/>
    <p:sldId id="296" r:id="rId5"/>
    <p:sldId id="297" r:id="rId6"/>
    <p:sldId id="275" r:id="rId7"/>
    <p:sldId id="286" r:id="rId8"/>
    <p:sldId id="287" r:id="rId9"/>
    <p:sldId id="289" r:id="rId10"/>
    <p:sldId id="288" r:id="rId11"/>
    <p:sldId id="291" r:id="rId12"/>
    <p:sldId id="293" r:id="rId13"/>
    <p:sldId id="298" r:id="rId14"/>
    <p:sldId id="295" r:id="rId15"/>
    <p:sldId id="281" r:id="rId16"/>
    <p:sldId id="294" r:id="rId17"/>
    <p:sldId id="282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4821"/>
    <a:srgbClr val="003217"/>
    <a:srgbClr val="00C85A"/>
    <a:srgbClr val="FFFF00"/>
    <a:srgbClr val="0000FF"/>
    <a:srgbClr val="000066"/>
    <a:srgbClr val="D60093"/>
    <a:srgbClr val="F3D595"/>
    <a:srgbClr val="ECECEC"/>
    <a:srgbClr val="66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61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B9D81-F035-4C26-8BB1-DCC28E84044F}" type="datetimeFigureOut">
              <a:rPr lang="it-IT" smtClean="0"/>
              <a:pPr/>
              <a:t>27/03/2016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FD040-4DB5-4BC0-A907-C4FB3515CD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4966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36D6-20C4-4408-AAA8-48B1BEA71640}" type="datetimeFigureOut">
              <a:rPr lang="it-IT" smtClean="0"/>
              <a:pPr/>
              <a:t>27/03/2016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45CD-8396-4D55-A6DC-771A05E2B7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19076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36D6-20C4-4408-AAA8-48B1BEA71640}" type="datetimeFigureOut">
              <a:rPr lang="it-IT" smtClean="0"/>
              <a:pPr/>
              <a:t>27/03/2016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45CD-8396-4D55-A6DC-771A05E2B7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90749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36D6-20C4-4408-AAA8-48B1BEA71640}" type="datetimeFigureOut">
              <a:rPr lang="it-IT" smtClean="0"/>
              <a:pPr/>
              <a:t>27/03/2016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45CD-8396-4D55-A6DC-771A05E2B7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472342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36D6-20C4-4408-AAA8-48B1BEA71640}" type="datetimeFigureOut">
              <a:rPr lang="it-IT" smtClean="0"/>
              <a:pPr/>
              <a:t>27/03/2016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45CD-8396-4D55-A6DC-771A05E2B7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60879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36D6-20C4-4408-AAA8-48B1BEA71640}" type="datetimeFigureOut">
              <a:rPr lang="it-IT" smtClean="0"/>
              <a:pPr/>
              <a:t>27/03/2016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45CD-8396-4D55-A6DC-771A05E2B7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0100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36D6-20C4-4408-AAA8-48B1BEA71640}" type="datetimeFigureOut">
              <a:rPr lang="it-IT" smtClean="0"/>
              <a:pPr/>
              <a:t>27/03/2016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45CD-8396-4D55-A6DC-771A05E2B7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4098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36D6-20C4-4408-AAA8-48B1BEA71640}" type="datetimeFigureOut">
              <a:rPr lang="it-IT" smtClean="0"/>
              <a:pPr/>
              <a:t>27/03/2016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45CD-8396-4D55-A6DC-771A05E2B7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5815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36D6-20C4-4408-AAA8-48B1BEA71640}" type="datetimeFigureOut">
              <a:rPr lang="it-IT" smtClean="0"/>
              <a:pPr/>
              <a:t>27/03/2016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45CD-8396-4D55-A6DC-771A05E2B7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622969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36D6-20C4-4408-AAA8-48B1BEA71640}" type="datetimeFigureOut">
              <a:rPr lang="it-IT" smtClean="0"/>
              <a:pPr/>
              <a:t>27/03/2016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45CD-8396-4D55-A6DC-771A05E2B7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14476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36D6-20C4-4408-AAA8-48B1BEA71640}" type="datetimeFigureOut">
              <a:rPr lang="it-IT" smtClean="0"/>
              <a:pPr/>
              <a:t>27/03/2016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45CD-8396-4D55-A6DC-771A05E2B7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05315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36D6-20C4-4408-AAA8-48B1BEA71640}" type="datetimeFigureOut">
              <a:rPr lang="it-IT" smtClean="0"/>
              <a:pPr/>
              <a:t>27/03/2016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45CD-8396-4D55-A6DC-771A05E2B7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80821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936D6-20C4-4408-AAA8-48B1BEA71640}" type="datetimeFigureOut">
              <a:rPr lang="it-IT" smtClean="0"/>
              <a:pPr/>
              <a:t>27/03/2016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045CD-8396-4D55-A6DC-771A05E2B7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7490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0099-2CEF-4437-A02A-03AA772F62C0}" type="datetime1">
              <a:rPr lang="it-IT" smtClean="0"/>
              <a:pPr/>
              <a:t>27/03/2016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0C7A-B246-4F82-BC62-78EC8902866F}" type="slidenum">
              <a:rPr lang="it-IT" smtClean="0"/>
              <a:pPr/>
              <a:t>1</a:t>
            </a:fld>
            <a:endParaRPr lang="it-IT"/>
          </a:p>
        </p:txBody>
      </p:sp>
      <p:cxnSp>
        <p:nvCxnSpPr>
          <p:cNvPr id="9" name="Connettore 1 8"/>
          <p:cNvCxnSpPr/>
          <p:nvPr/>
        </p:nvCxnSpPr>
        <p:spPr>
          <a:xfrm>
            <a:off x="3347864" y="658147"/>
            <a:ext cx="0" cy="6178168"/>
          </a:xfrm>
          <a:prstGeom prst="line">
            <a:avLst/>
          </a:prstGeom>
          <a:ln w="889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3732356" y="692696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I° A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-108519" y="11816"/>
            <a:ext cx="9252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MISURA </a:t>
            </a:r>
            <a:r>
              <a:rPr lang="it-IT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 DEI 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LIQUIDI</a:t>
            </a:r>
            <a:endParaRPr lang="it-IT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tangolo 12"/>
          <p:cNvSpPr/>
          <p:nvPr/>
        </p:nvSpPr>
        <p:spPr>
          <a:xfrm>
            <a:off x="-403487" y="2134597"/>
            <a:ext cx="4335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DI </a:t>
            </a:r>
          </a:p>
          <a:p>
            <a:pPr algn="ctr"/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ESECUZIONE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tangolo 12"/>
          <p:cNvSpPr/>
          <p:nvPr/>
        </p:nvSpPr>
        <p:spPr>
          <a:xfrm>
            <a:off x="-251087" y="4532927"/>
            <a:ext cx="43357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COMPONENTI</a:t>
            </a:r>
          </a:p>
          <a:p>
            <a:pPr algn="ctr"/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</a:t>
            </a:r>
          </a:p>
          <a:p>
            <a:pPr algn="ctr"/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GRUPPO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sellaDiTesto 9"/>
          <p:cNvSpPr txBox="1"/>
          <p:nvPr/>
        </p:nvSpPr>
        <p:spPr>
          <a:xfrm>
            <a:off x="3419872" y="2412177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Lunedì 12 Ottobre 2015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asellaDiTesto 9"/>
          <p:cNvSpPr txBox="1"/>
          <p:nvPr/>
        </p:nvSpPr>
        <p:spPr>
          <a:xfrm>
            <a:off x="3572272" y="4725144"/>
            <a:ext cx="59766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Bottitta Federico, </a:t>
            </a:r>
          </a:p>
          <a:p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Carmelo </a:t>
            </a:r>
            <a:r>
              <a:rPr lang="it-IT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Zingale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Paolo Ferraro </a:t>
            </a:r>
            <a:r>
              <a:rPr lang="it-IT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</a:p>
          <a:p>
            <a:r>
              <a:rPr lang="it-IT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Lambusta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Angelo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ttangolo 12"/>
          <p:cNvSpPr/>
          <p:nvPr/>
        </p:nvSpPr>
        <p:spPr>
          <a:xfrm>
            <a:off x="-403487" y="845096"/>
            <a:ext cx="4335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CLASSE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620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1" grpId="0"/>
      <p:bldP spid="12" grpId="0"/>
      <p:bldP spid="14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0C7A-B246-4F82-BC62-78EC8902866F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107504" y="140439"/>
            <a:ext cx="2448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MATERIALE UTILIZZATO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0" y="1340768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Cilindro graduato portata 1000 ml con sensibilità di ± 10 ml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24028" y="756084"/>
            <a:ext cx="6858000" cy="53458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857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0C7A-B246-4F82-BC62-78EC8902866F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240278" y="50173"/>
            <a:ext cx="2376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MATERIALE UTILIZZATO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609" y="1556792"/>
            <a:ext cx="2613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Spruzzetta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12" y="27384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018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0C7A-B246-4F82-BC62-78EC8902866F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240278" y="50173"/>
            <a:ext cx="2376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MATERIALE UTILIZZATO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609" y="1556792"/>
            <a:ext cx="50355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Pipetta di portata di 2 ml e sensibilità di ± 0,1 ml, con palla di </a:t>
            </a:r>
            <a:r>
              <a:rPr lang="it-IT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Peleo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157" y="0"/>
            <a:ext cx="2318197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591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0C7A-B246-4F82-BC62-78EC8902866F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240278" y="50173"/>
            <a:ext cx="2376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MATERIALE UTILIZZATO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609" y="1556792"/>
            <a:ext cx="30572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Buretta con portata di 50 ml e sensibilità di  ± 0,10 ml</a:t>
            </a:r>
          </a:p>
        </p:txBody>
      </p:sp>
      <p:pic>
        <p:nvPicPr>
          <p:cNvPr id="1026" name="Picture 2" descr="http://www.tecnotest.it/public/V772_BURETTE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-243408"/>
            <a:ext cx="6084168" cy="7101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1572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0C7A-B246-4F82-BC62-78EC8902866F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240278" y="50173"/>
            <a:ext cx="2376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MATERIALE UTILIZZATO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0422" y="1484784"/>
            <a:ext cx="35334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Becher da 150 ml, non adatto alla misura di volume ma utilizzato per la preparazione di soluzioni.</a:t>
            </a:r>
          </a:p>
        </p:txBody>
      </p:sp>
      <p:pic>
        <p:nvPicPr>
          <p:cNvPr id="1026" name="Picture 2" descr="http://www.farmalabor.it/articoli/0384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692" y="404664"/>
            <a:ext cx="5600307" cy="6453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ccia in giù 8"/>
          <p:cNvSpPr/>
          <p:nvPr/>
        </p:nvSpPr>
        <p:spPr>
          <a:xfrm rot="2677282">
            <a:off x="8180089" y="2098944"/>
            <a:ext cx="484632" cy="1719689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370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0C7A-B246-4F82-BC62-78EC8902866F}" type="slidenum">
              <a:rPr lang="it-IT" smtClean="0"/>
              <a:pPr/>
              <a:t>15</a:t>
            </a:fld>
            <a:endParaRPr lang="it-IT"/>
          </a:p>
        </p:txBody>
      </p:sp>
      <p:cxnSp>
        <p:nvCxnSpPr>
          <p:cNvPr id="9" name="Connettore 1 8"/>
          <p:cNvCxnSpPr/>
          <p:nvPr/>
        </p:nvCxnSpPr>
        <p:spPr>
          <a:xfrm>
            <a:off x="3707904" y="0"/>
            <a:ext cx="0" cy="6836315"/>
          </a:xfrm>
          <a:prstGeom prst="line">
            <a:avLst/>
          </a:prstGeom>
          <a:ln w="889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-78451" y="764704"/>
            <a:ext cx="39303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SVOLGIMENTO </a:t>
            </a:r>
          </a:p>
          <a:p>
            <a:pPr algn="ctr"/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DELL’ESPERIMENTO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tangolo 12"/>
          <p:cNvSpPr/>
          <p:nvPr/>
        </p:nvSpPr>
        <p:spPr>
          <a:xfrm>
            <a:off x="3758196" y="188640"/>
            <a:ext cx="53858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/>
              <a:t>In laboratorio ci hanno mostrato vari strumenti di misura di liquidi, poi, a turno, ciascuno di noi ha effettuato delle misure, utilizzando gli strumenti più adatti e cercando di fare misure molto precise.</a:t>
            </a:r>
            <a:endParaRPr lang="it-IT" sz="36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46229" y="2632856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620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0C7A-B246-4F82-BC62-78EC8902866F}" type="slidenum">
              <a:rPr lang="it-IT" smtClean="0"/>
              <a:pPr/>
              <a:t>16</a:t>
            </a:fld>
            <a:endParaRPr lang="it-IT"/>
          </a:p>
        </p:txBody>
      </p:sp>
      <p:cxnSp>
        <p:nvCxnSpPr>
          <p:cNvPr id="9" name="Connettore 1 8"/>
          <p:cNvCxnSpPr/>
          <p:nvPr/>
        </p:nvCxnSpPr>
        <p:spPr>
          <a:xfrm>
            <a:off x="3707904" y="0"/>
            <a:ext cx="0" cy="6836315"/>
          </a:xfrm>
          <a:prstGeom prst="line">
            <a:avLst/>
          </a:prstGeom>
          <a:ln w="889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-150459" y="2169973"/>
            <a:ext cx="39303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CONCLUSIONI</a:t>
            </a:r>
          </a:p>
          <a:p>
            <a:pPr algn="ctr"/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DELL’ESPERIMENTO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779912" y="1120676"/>
            <a:ext cx="5184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Nel corso della nostra prima esperienza di laboratorio sono stati raggiunti i seguenti obbiettivi:</a:t>
            </a:r>
          </a:p>
          <a:p>
            <a:endParaRPr lang="it-IT" sz="2400" b="1" dirty="0"/>
          </a:p>
          <a:p>
            <a:pPr marL="457200" indent="-457200">
              <a:buAutoNum type="arabicPeriod"/>
            </a:pPr>
            <a:r>
              <a:rPr lang="it-IT" sz="2400" b="1" dirty="0" smtClean="0"/>
              <a:t>Conoscenza degli strumenti per la misura di volume dei liquidi e delle relative  modalità d’uso.</a:t>
            </a:r>
          </a:p>
        </p:txBody>
      </p:sp>
    </p:spTree>
    <p:extLst>
      <p:ext uri="{BB962C8B-B14F-4D97-AF65-F5344CB8AC3E}">
        <p14:creationId xmlns="" xmlns:p14="http://schemas.microsoft.com/office/powerpoint/2010/main" val="22914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0C7A-B246-4F82-BC62-78EC8902866F}" type="slidenum">
              <a:rPr lang="it-IT" smtClean="0"/>
              <a:pPr/>
              <a:t>17</a:t>
            </a:fld>
            <a:endParaRPr lang="it-IT"/>
          </a:p>
        </p:txBody>
      </p:sp>
      <p:cxnSp>
        <p:nvCxnSpPr>
          <p:cNvPr id="9" name="Connettore 1 8"/>
          <p:cNvCxnSpPr/>
          <p:nvPr/>
        </p:nvCxnSpPr>
        <p:spPr>
          <a:xfrm>
            <a:off x="2915816" y="646331"/>
            <a:ext cx="0" cy="6189984"/>
          </a:xfrm>
          <a:prstGeom prst="line">
            <a:avLst/>
          </a:prstGeom>
          <a:ln w="889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-96321" y="2169973"/>
            <a:ext cx="3025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OSSERVAZIONI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059832" y="1556792"/>
            <a:ext cx="60841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Un’unica osservazione è che non ci possono essere mai delle misure precise, la stessa grandezza può avere valori diversi da persona a persona.</a:t>
            </a:r>
          </a:p>
        </p:txBody>
      </p:sp>
    </p:spTree>
    <p:extLst>
      <p:ext uri="{BB962C8B-B14F-4D97-AF65-F5344CB8AC3E}">
        <p14:creationId xmlns="" xmlns:p14="http://schemas.microsoft.com/office/powerpoint/2010/main" val="207620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0099-2CEF-4437-A02A-03AA772F62C0}" type="datetime1">
              <a:rPr lang="it-IT" smtClean="0"/>
              <a:pPr/>
              <a:t>27/03/2016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0C7A-B246-4F82-BC62-78EC8902866F}" type="slidenum">
              <a:rPr lang="it-IT" smtClean="0"/>
              <a:pPr/>
              <a:t>2</a:t>
            </a:fld>
            <a:endParaRPr lang="it-IT"/>
          </a:p>
        </p:txBody>
      </p:sp>
      <p:cxnSp>
        <p:nvCxnSpPr>
          <p:cNvPr id="9" name="Connettore 1 8"/>
          <p:cNvCxnSpPr/>
          <p:nvPr/>
        </p:nvCxnSpPr>
        <p:spPr>
          <a:xfrm>
            <a:off x="3275856" y="0"/>
            <a:ext cx="0" cy="6836315"/>
          </a:xfrm>
          <a:prstGeom prst="line">
            <a:avLst/>
          </a:prstGeom>
          <a:ln w="889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3347864" y="1129099"/>
            <a:ext cx="5796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Effettuare misure di volume di sostanze allo stato liquido.</a:t>
            </a:r>
            <a:endParaRPr lang="it-IT" sz="3200" b="1" dirty="0"/>
          </a:p>
        </p:txBody>
      </p:sp>
      <p:sp>
        <p:nvSpPr>
          <p:cNvPr id="13" name="Rettangolo 12"/>
          <p:cNvSpPr/>
          <p:nvPr/>
        </p:nvSpPr>
        <p:spPr>
          <a:xfrm>
            <a:off x="-555887" y="2132856"/>
            <a:ext cx="4335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OBIETTIVO DELL’ESPERIENZA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380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0C7A-B246-4F82-BC62-78EC8902866F}" type="slidenum">
              <a:rPr lang="it-IT" smtClean="0"/>
              <a:pPr/>
              <a:t>3</a:t>
            </a:fld>
            <a:endParaRPr lang="it-IT"/>
          </a:p>
        </p:txBody>
      </p:sp>
      <p:cxnSp>
        <p:nvCxnSpPr>
          <p:cNvPr id="9" name="Connettore 1 8"/>
          <p:cNvCxnSpPr/>
          <p:nvPr/>
        </p:nvCxnSpPr>
        <p:spPr>
          <a:xfrm>
            <a:off x="2915433" y="99392"/>
            <a:ext cx="0" cy="6858000"/>
          </a:xfrm>
          <a:prstGeom prst="line">
            <a:avLst/>
          </a:prstGeom>
          <a:ln w="889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3059832" y="116632"/>
            <a:ext cx="5616624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900" b="1" dirty="0" smtClean="0"/>
              <a:t>La grandezza fisica è una caratteristica di un oggetto o di un fenomeno che può essere valutata in modo quantitativo mediante uno strumento di misura.</a:t>
            </a:r>
          </a:p>
          <a:p>
            <a:r>
              <a:rPr lang="it-IT" sz="2900" b="1" dirty="0" smtClean="0"/>
              <a:t>A partire dal 1960 la Conferenza generale dei paesi e delle misure ha elaborato il SI (Sistema Internazionale), adottato nella comunità europea nel 1978, che stabilisce sette grandezze fondamentali e ne fissa le unità di misura. 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-82632" y="2169973"/>
            <a:ext cx="29980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CENNI TEORICI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620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0C7A-B246-4F82-BC62-78EC8902866F}" type="slidenum">
              <a:rPr lang="it-IT" smtClean="0"/>
              <a:pPr/>
              <a:t>4</a:t>
            </a:fld>
            <a:endParaRPr lang="it-IT"/>
          </a:p>
        </p:txBody>
      </p:sp>
      <p:cxnSp>
        <p:nvCxnSpPr>
          <p:cNvPr id="9" name="Connettore 1 8"/>
          <p:cNvCxnSpPr/>
          <p:nvPr/>
        </p:nvCxnSpPr>
        <p:spPr>
          <a:xfrm>
            <a:off x="2915433" y="99392"/>
            <a:ext cx="0" cy="6858000"/>
          </a:xfrm>
          <a:prstGeom prst="line">
            <a:avLst/>
          </a:prstGeom>
          <a:ln w="889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3059832" y="116632"/>
            <a:ext cx="5616624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900" b="1" dirty="0" smtClean="0"/>
              <a:t>Gli strumenti di misura sono dispositivi in grado di fornire la determinazione quantitativa di una grandezza fisica: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900" b="1" dirty="0" smtClean="0"/>
              <a:t>Gli strumenti analogici: visualizzano il valore della misura mediante una scala graduata;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900" b="1" dirty="0" smtClean="0"/>
              <a:t>Gli strumenti digitali riportano il valore della misura sotto forma di sequenza di cifre in un display.</a:t>
            </a:r>
          </a:p>
          <a:p>
            <a:r>
              <a:rPr lang="it-IT" sz="2900" b="1" dirty="0" smtClean="0"/>
              <a:t>A ciascun strumento sono associati due valori che definiscono le caratteristiche principali</a:t>
            </a:r>
            <a:endParaRPr lang="it-IT" sz="2900" b="1" dirty="0"/>
          </a:p>
        </p:txBody>
      </p:sp>
      <p:sp>
        <p:nvSpPr>
          <p:cNvPr id="13" name="Rettangolo 12"/>
          <p:cNvSpPr/>
          <p:nvPr/>
        </p:nvSpPr>
        <p:spPr>
          <a:xfrm>
            <a:off x="-82632" y="2169973"/>
            <a:ext cx="29980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CENNI TEORICI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120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0C7A-B246-4F82-BC62-78EC8902866F}" type="slidenum">
              <a:rPr lang="it-IT" smtClean="0"/>
              <a:pPr/>
              <a:t>5</a:t>
            </a:fld>
            <a:endParaRPr lang="it-IT"/>
          </a:p>
        </p:txBody>
      </p:sp>
      <p:cxnSp>
        <p:nvCxnSpPr>
          <p:cNvPr id="9" name="Connettore 1 8"/>
          <p:cNvCxnSpPr/>
          <p:nvPr/>
        </p:nvCxnSpPr>
        <p:spPr>
          <a:xfrm>
            <a:off x="2915433" y="99392"/>
            <a:ext cx="0" cy="6858000"/>
          </a:xfrm>
          <a:prstGeom prst="line">
            <a:avLst/>
          </a:prstGeom>
          <a:ln w="889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3059832" y="116632"/>
            <a:ext cx="561662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it-IT" sz="2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portata </a:t>
            </a:r>
            <a:r>
              <a:rPr lang="it-IT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è il valore massimo che uno strumento può misurare.</a:t>
            </a:r>
          </a:p>
          <a:p>
            <a:r>
              <a:rPr lang="it-IT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Superare la portata dello strumento può danneggiarlo: per questa ragione la portata è spesso indicata all’esterno dello strumento.</a:t>
            </a:r>
          </a:p>
          <a:p>
            <a:endParaRPr lang="it-IT" sz="2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it-IT" sz="2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sensibilità</a:t>
            </a:r>
            <a:r>
              <a:rPr lang="it-IT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è la minima variazione della grandezza che lo strumento è in grado di rilevare</a:t>
            </a:r>
          </a:p>
          <a:p>
            <a:endParaRPr lang="it-IT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-82632" y="2169973"/>
            <a:ext cx="29980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CENNI TEORICI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629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0C7A-B246-4F82-BC62-78EC8902866F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683568" y="-28295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MATERIALE UTILIZZATO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23528" y="2708920"/>
            <a:ext cx="30963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Cilindro graduato portata 25 ml con sensibilità di ±0,5 ml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0"/>
            <a:ext cx="5184576" cy="6721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620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0C7A-B246-4F82-BC62-78EC8902866F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179512" y="15624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MATERIALE UTILIZZATO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51520" y="1412776"/>
            <a:ext cx="29523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Cilindro graduato portata 50 ml con sensibilità di ± 0,5 ml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6026"/>
            <a:ext cx="5647556" cy="6831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268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9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0C7A-B246-4F82-BC62-78EC8902866F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179512" y="0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MATERIALE UTILIZZATO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79512" y="1473746"/>
            <a:ext cx="37444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Cilindro graduato portata 100 ml con sensibilità di  ± 1 ml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74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275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0C7A-B246-4F82-BC62-78EC8902866F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1259632" y="-28295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MATERIALE UTILIZZATO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79513" y="875114"/>
            <a:ext cx="223224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Matracci  con portata di </a:t>
            </a:r>
          </a:p>
          <a:p>
            <a:pPr marL="457200" indent="-457200">
              <a:buFontTx/>
              <a:buChar char="-"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ml</a:t>
            </a:r>
          </a:p>
          <a:p>
            <a:pPr marL="457200" indent="-457200">
              <a:buFontTx/>
              <a:buChar char="-"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 ml</a:t>
            </a:r>
          </a:p>
          <a:p>
            <a:pPr marL="457200" indent="-457200">
              <a:buFontTx/>
              <a:buChar char="-"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 ml</a:t>
            </a:r>
          </a:p>
          <a:p>
            <a:pPr marL="457200" indent="-457200">
              <a:buFontTx/>
              <a:buChar char="-"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 ml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892174"/>
            <a:ext cx="6854678" cy="51410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957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468</Words>
  <Application>Microsoft Office PowerPoint</Application>
  <PresentationFormat>Presentazione su schermo (4:3)</PresentationFormat>
  <Paragraphs>79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Sara</cp:lastModifiedBy>
  <cp:revision>91</cp:revision>
  <dcterms:created xsi:type="dcterms:W3CDTF">2015-09-21T14:30:59Z</dcterms:created>
  <dcterms:modified xsi:type="dcterms:W3CDTF">2016-03-27T08:12:28Z</dcterms:modified>
</cp:coreProperties>
</file>